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2" r:id="rId5"/>
    <p:sldId id="263" r:id="rId6"/>
    <p:sldId id="267" r:id="rId7"/>
    <p:sldId id="265" r:id="rId8"/>
    <p:sldId id="266" r:id="rId9"/>
    <p:sldId id="260" r:id="rId10"/>
    <p:sldId id="271" r:id="rId11"/>
    <p:sldId id="268" r:id="rId12"/>
    <p:sldId id="269" r:id="rId13"/>
    <p:sldId id="270" r:id="rId14"/>
    <p:sldId id="261" r:id="rId15"/>
  </p:sldIdLst>
  <p:sldSz cx="13004800" cy="9753600"/>
  <p:notesSz cx="6662738" cy="9926638"/>
  <p:defaultTextStyle>
    <a:defPPr>
      <a:defRPr lang="es-E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Helvetica Light" charset="0"/>
        <a:sym typeface="Helvetica Light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Helvetica Light" charset="0"/>
        <a:sym typeface="Helvetica Light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Helvetica Light" charset="0"/>
        <a:sym typeface="Helvetica Light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Helvetica Light" charset="0"/>
        <a:sym typeface="Helvetica Light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Helvetica Light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Helvetica Light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Helvetica Light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Helvetica Light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Helvetica Light" charset="0"/>
        <a:sym typeface="Helvetica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567" autoAdjust="0"/>
  </p:normalViewPr>
  <p:slideViewPr>
    <p:cSldViewPr>
      <p:cViewPr varScale="1">
        <p:scale>
          <a:sx n="50" d="100"/>
          <a:sy n="50" d="100"/>
        </p:scale>
        <p:origin x="1344" y="4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B05ED-E12A-BB44-B950-67103828487E}" type="datetimeFigureOut">
              <a:rPr lang="es-ES" smtClean="0"/>
              <a:t>16/10/2015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97FE4-C912-3D47-BDB9-F779FE2B42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026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888365" y="4715153"/>
            <a:ext cx="4886008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>
                <a:sym typeface="Avenir Roman" charset="0"/>
              </a:rPr>
              <a:t>Click to edit Master text styles</a:t>
            </a:r>
          </a:p>
          <a:p>
            <a:pPr lvl="1"/>
            <a:r>
              <a:rPr lang="es-ES">
                <a:sym typeface="Avenir Roman" charset="0"/>
              </a:rPr>
              <a:t>Second level</a:t>
            </a:r>
          </a:p>
          <a:p>
            <a:pPr lvl="2"/>
            <a:r>
              <a:rPr lang="es-ES">
                <a:sym typeface="Avenir Roman" charset="0"/>
              </a:rPr>
              <a:t>Third level</a:t>
            </a:r>
          </a:p>
          <a:p>
            <a:pPr lvl="3"/>
            <a:r>
              <a:rPr lang="es-ES">
                <a:sym typeface="Avenir Roman" charset="0"/>
              </a:rPr>
              <a:t>Fourth level</a:t>
            </a:r>
          </a:p>
          <a:p>
            <a:pPr lvl="4"/>
            <a:r>
              <a:rPr lang="es-ES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291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indent="2286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647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88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44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51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180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5158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81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75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96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6987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9287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>
                <a:sym typeface="Helvetica Light" charset="0"/>
              </a:rPr>
              <a:t>Click to edit Master text styles</a:t>
            </a:r>
          </a:p>
          <a:p>
            <a:pPr lvl="1"/>
            <a:r>
              <a:rPr lang="es-ES">
                <a:sym typeface="Helvetica Light" charset="0"/>
              </a:rPr>
              <a:t>Second level</a:t>
            </a:r>
          </a:p>
          <a:p>
            <a:pPr lvl="2"/>
            <a:r>
              <a:rPr lang="es-ES">
                <a:sym typeface="Helvetica Light" charset="0"/>
              </a:rPr>
              <a:t>Third level</a:t>
            </a:r>
          </a:p>
          <a:p>
            <a:pPr lvl="3"/>
            <a:r>
              <a:rPr lang="es-ES">
                <a:sym typeface="Helvetica Light" charset="0"/>
              </a:rPr>
              <a:t>Fourth level</a:t>
            </a:r>
          </a:p>
          <a:p>
            <a:pPr lvl="4"/>
            <a:r>
              <a:rPr lang="es-E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444500" indent="-444500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889000" indent="-444500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1333500" indent="-444500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1778000" indent="-444500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2222500" indent="-444500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2679700" indent="-444500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3136900" indent="-444500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3594100" indent="-444500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4051300" indent="-444500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Sin título-4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pp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0775"/>
            <a:ext cx="130048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2"/>
          <p:cNvSpPr>
            <a:spLocks/>
          </p:cNvSpPr>
          <p:nvPr/>
        </p:nvSpPr>
        <p:spPr bwMode="auto">
          <a:xfrm>
            <a:off x="992913" y="626731"/>
            <a:ext cx="11254008" cy="121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Estrategia Nacional para la Reducción de la Pobreza Extrema: </a:t>
            </a:r>
          </a:p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Puente al Desarrollo</a:t>
            </a:r>
            <a:endParaRPr lang="es-ES" sz="2800" dirty="0">
              <a:solidFill>
                <a:schemeClr val="bg2">
                  <a:lumMod val="50000"/>
                </a:schemeClr>
              </a:solidFill>
              <a:latin typeface="Arial Narrow"/>
              <a:cs typeface="Arial Narrow"/>
              <a:sym typeface="Arial" charset="0"/>
            </a:endParaRPr>
          </a:p>
        </p:txBody>
      </p:sp>
      <p:pic>
        <p:nvPicPr>
          <p:cNvPr id="2" name="Imagen 1" descr="IMG_066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1" b="16674"/>
          <a:stretch/>
        </p:blipFill>
        <p:spPr>
          <a:xfrm>
            <a:off x="-50328" y="1924471"/>
            <a:ext cx="13055128" cy="4130073"/>
          </a:xfrm>
          <a:prstGeom prst="rect">
            <a:avLst/>
          </a:prstGeom>
        </p:spPr>
      </p:pic>
      <p:sp>
        <p:nvSpPr>
          <p:cNvPr id="9" name="Rectangle 3"/>
          <p:cNvSpPr>
            <a:spLocks/>
          </p:cNvSpPr>
          <p:nvPr/>
        </p:nvSpPr>
        <p:spPr bwMode="auto">
          <a:xfrm>
            <a:off x="2394967" y="6388968"/>
            <a:ext cx="10084097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s-ES" sz="2400" b="1" dirty="0" smtClean="0">
                <a:latin typeface="Arial" charset="0"/>
                <a:cs typeface="Arial" charset="0"/>
                <a:sym typeface="Arial" charset="0"/>
              </a:rPr>
              <a:t>Compromisos de las familias que ingresan a Puente al Desarrollo:</a:t>
            </a:r>
          </a:p>
          <a:p>
            <a:pPr marL="457200" lvl="3" indent="-457200" algn="l">
              <a:buFont typeface="+mj-lt"/>
              <a:buAutoNum type="arabicPeriod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Mantener a sus hijos en el colegio.</a:t>
            </a:r>
          </a:p>
          <a:p>
            <a:pPr marL="457200" lvl="3" indent="-457200" algn="l">
              <a:buFont typeface="+mj-lt"/>
              <a:buAutoNum type="arabicPeriod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Las mujeres reciben un curso de empoderamiento.</a:t>
            </a:r>
          </a:p>
          <a:p>
            <a:pPr marL="457200" lvl="3" indent="-457200" algn="l">
              <a:buFont typeface="+mj-lt"/>
              <a:buAutoNum type="arabicPeriod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Capacitaciones y formación para la empleabilidad.</a:t>
            </a:r>
            <a:endParaRPr lang="es-ES" sz="24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2409255" y="7995984"/>
            <a:ext cx="9581298" cy="8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La mayoría de las personas jefas de hogar en pobreza extrema </a:t>
            </a:r>
          </a:p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que se adquiriendo </a:t>
            </a:r>
            <a:r>
              <a:rPr lang="es-ES" sz="2400" dirty="0">
                <a:latin typeface="Arial" charset="0"/>
                <a:cs typeface="Arial" charset="0"/>
                <a:sym typeface="Arial" charset="0"/>
              </a:rPr>
              <a:t>h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abilidades con Puente al Desarrollo son mujeres.</a:t>
            </a:r>
            <a:endParaRPr lang="es-ES" sz="24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1" name="AutoShape 7" descr="tile_paper_medgray.jpeg"/>
          <p:cNvSpPr>
            <a:spLocks/>
          </p:cNvSpPr>
          <p:nvPr/>
        </p:nvSpPr>
        <p:spPr bwMode="auto">
          <a:xfrm>
            <a:off x="1821880" y="6580505"/>
            <a:ext cx="360362" cy="36195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13" name="AutoShape 10" descr="tile_paper_medgray.jpeg"/>
          <p:cNvSpPr>
            <a:spLocks/>
          </p:cNvSpPr>
          <p:nvPr/>
        </p:nvSpPr>
        <p:spPr bwMode="auto">
          <a:xfrm>
            <a:off x="1821880" y="8138735"/>
            <a:ext cx="360362" cy="36036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endParaRPr lang="es-E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0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p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0775"/>
            <a:ext cx="130048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/>
          </p:cNvSpPr>
          <p:nvPr/>
        </p:nvSpPr>
        <p:spPr bwMode="auto">
          <a:xfrm>
            <a:off x="2234328" y="903730"/>
            <a:ext cx="8771206" cy="6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Resultados de la estrategia Puente al Desarrollo</a:t>
            </a:r>
            <a:endParaRPr lang="es-ES" sz="2800" dirty="0">
              <a:solidFill>
                <a:schemeClr val="bg2">
                  <a:lumMod val="50000"/>
                </a:schemeClr>
              </a:solidFill>
              <a:latin typeface="Arial Narrow"/>
              <a:cs typeface="Arial Narrow"/>
              <a:sym typeface="Arial" charset="0"/>
            </a:endParaRP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381720" y="2932584"/>
            <a:ext cx="12313368" cy="305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s-ES" sz="2400" b="1" dirty="0" smtClean="0">
                <a:latin typeface="Arial" charset="0"/>
                <a:cs typeface="Arial" charset="0"/>
                <a:sym typeface="Arial" charset="0"/>
              </a:rPr>
              <a:t>Tiempo de 		Familias		Personas 		</a:t>
            </a:r>
            <a:r>
              <a:rPr lang="es-ES" sz="2400" b="1" dirty="0">
                <a:latin typeface="Arial" charset="0"/>
                <a:cs typeface="Arial" charset="0"/>
                <a:sym typeface="Arial" charset="0"/>
              </a:rPr>
              <a:t>Porcentaje </a:t>
            </a:r>
            <a:r>
              <a:rPr lang="es-ES" sz="2400" b="1" dirty="0" smtClean="0">
                <a:latin typeface="Arial" charset="0"/>
                <a:cs typeface="Arial" charset="0"/>
                <a:sym typeface="Arial" charset="0"/>
              </a:rPr>
              <a:t>de		Porcentaje de</a:t>
            </a:r>
          </a:p>
          <a:p>
            <a:pPr algn="l"/>
            <a:r>
              <a:rPr lang="es-ES" sz="2400" b="1" dirty="0" smtClean="0">
                <a:latin typeface="Arial" charset="0"/>
                <a:cs typeface="Arial" charset="0"/>
                <a:sym typeface="Arial" charset="0"/>
              </a:rPr>
              <a:t>Ejecución		Atendidas		Atendidas	 	la Meta al 2015		la Meta al 2018</a:t>
            </a:r>
          </a:p>
          <a:p>
            <a:pPr algn="l"/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8 meses	</a:t>
            </a:r>
            <a:r>
              <a:rPr lang="es-ES" sz="2400" i="1" dirty="0" smtClean="0">
                <a:latin typeface="Arial" charset="0"/>
                <a:cs typeface="Arial" charset="0"/>
                <a:sym typeface="Arial" charset="0"/>
              </a:rPr>
              <a:t>		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20 483			81 101			</a:t>
            </a:r>
            <a:r>
              <a:rPr lang="es-ES" sz="2400" dirty="0">
                <a:latin typeface="Arial" charset="0"/>
                <a:cs typeface="Arial" charset="0"/>
                <a:sym typeface="Arial" charset="0"/>
              </a:rPr>
              <a:t>95,71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%				36,57%	</a:t>
            </a:r>
          </a:p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____________________________________________________________________</a:t>
            </a:r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algn="l"/>
            <a:endParaRPr lang="es-ES" sz="2400" dirty="0" smtClean="0">
              <a:latin typeface="Arial" charset="0"/>
              <a:cs typeface="Arial" charset="0"/>
              <a:sym typeface="Arial" charset="0"/>
            </a:endParaRPr>
          </a:p>
          <a:p>
            <a:pPr algn="l"/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Fuente: IMAS, Datos </a:t>
            </a:r>
            <a:r>
              <a:rPr lang="es-ES" sz="2400" dirty="0">
                <a:latin typeface="Arial" charset="0"/>
                <a:cs typeface="Arial" charset="0"/>
                <a:sym typeface="Arial" charset="0"/>
              </a:rPr>
              <a:t>a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 octubre del 2015. </a:t>
            </a:r>
          </a:p>
        </p:txBody>
      </p:sp>
    </p:spTree>
    <p:extLst>
      <p:ext uri="{BB962C8B-B14F-4D97-AF65-F5344CB8AC3E}">
        <p14:creationId xmlns:p14="http://schemas.microsoft.com/office/powerpoint/2010/main" val="222165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pp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0775"/>
            <a:ext cx="130048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/>
          </p:cNvSpPr>
          <p:nvPr/>
        </p:nvSpPr>
        <p:spPr bwMode="auto">
          <a:xfrm>
            <a:off x="257621" y="903730"/>
            <a:ext cx="12724663" cy="6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" b="1" dirty="0" err="1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CRDigital</a:t>
            </a:r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: 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s</a:t>
            </a:r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alto tecnológico en coordinación con Puente al Desarrollo</a:t>
            </a:r>
          </a:p>
        </p:txBody>
      </p:sp>
      <p:sp>
        <p:nvSpPr>
          <p:cNvPr id="17" name="Rectangle 3"/>
          <p:cNvSpPr>
            <a:spLocks/>
          </p:cNvSpPr>
          <p:nvPr/>
        </p:nvSpPr>
        <p:spPr bwMode="auto">
          <a:xfrm>
            <a:off x="2394967" y="6097203"/>
            <a:ext cx="10372129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s-ES" sz="2400" b="1" dirty="0" smtClean="0">
                <a:latin typeface="Arial" charset="0"/>
                <a:cs typeface="Arial" charset="0"/>
                <a:sym typeface="Arial" charset="0"/>
              </a:rPr>
              <a:t>Estrategia de acceso y servicio universal en telecomunicaciones. </a:t>
            </a:r>
            <a:endParaRPr lang="es-ES" sz="24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8" name="Rectangle 4"/>
          <p:cNvSpPr>
            <a:spLocks/>
          </p:cNvSpPr>
          <p:nvPr/>
        </p:nvSpPr>
        <p:spPr bwMode="auto">
          <a:xfrm>
            <a:off x="2409255" y="6687989"/>
            <a:ext cx="9033823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Se dotarán de redes de Internet a 185 distritos con rezago digital.</a:t>
            </a:r>
            <a:endParaRPr lang="es-ES" sz="24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9" name="AutoShape 7" descr="tile_paper_medgray.jpeg"/>
          <p:cNvSpPr>
            <a:spLocks/>
          </p:cNvSpPr>
          <p:nvPr/>
        </p:nvSpPr>
        <p:spPr bwMode="auto">
          <a:xfrm>
            <a:off x="1821880" y="6148457"/>
            <a:ext cx="360362" cy="36195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20" name="AutoShape 8" descr="tile_paper_medgray.jpeg"/>
          <p:cNvSpPr>
            <a:spLocks/>
          </p:cNvSpPr>
          <p:nvPr/>
        </p:nvSpPr>
        <p:spPr bwMode="auto">
          <a:xfrm>
            <a:off x="1821880" y="6743769"/>
            <a:ext cx="360362" cy="36036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endParaRPr lang="es-ES" sz="2400">
              <a:solidFill>
                <a:srgbClr val="FFFFFF"/>
              </a:solidFill>
            </a:endParaRPr>
          </a:p>
        </p:txBody>
      </p:sp>
      <p:pic>
        <p:nvPicPr>
          <p:cNvPr id="21" name="Imagen 20" descr="VicePresidenta_Liceo_Ambientalista_Pejibaye_RCS_20150211_285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17306" r="132" b="36038"/>
          <a:stretch/>
        </p:blipFill>
        <p:spPr>
          <a:xfrm>
            <a:off x="-17174" y="1924472"/>
            <a:ext cx="13021973" cy="4104456"/>
          </a:xfrm>
          <a:prstGeom prst="rect">
            <a:avLst/>
          </a:prstGeom>
        </p:spPr>
      </p:pic>
      <p:sp>
        <p:nvSpPr>
          <p:cNvPr id="22" name="Rectangle 5"/>
          <p:cNvSpPr>
            <a:spLocks/>
          </p:cNvSpPr>
          <p:nvPr/>
        </p:nvSpPr>
        <p:spPr bwMode="auto">
          <a:xfrm>
            <a:off x="2409255" y="7282508"/>
            <a:ext cx="9529151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Familias en pobreza extrema recibirán equipos e Internet subsidiado.</a:t>
            </a:r>
            <a:endParaRPr lang="es-ES" sz="24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3" name="AutoShape 9" descr="tile_paper_medgray.jpeg"/>
          <p:cNvSpPr>
            <a:spLocks/>
          </p:cNvSpPr>
          <p:nvPr/>
        </p:nvSpPr>
        <p:spPr bwMode="auto">
          <a:xfrm>
            <a:off x="1821880" y="7337494"/>
            <a:ext cx="360362" cy="36195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/>
          </p:cNvSpPr>
          <p:nvPr/>
        </p:nvSpPr>
        <p:spPr bwMode="auto">
          <a:xfrm>
            <a:off x="2409255" y="7901136"/>
            <a:ext cx="10128173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Conectividad en centros educativos y programas de alfabetización digital.</a:t>
            </a:r>
            <a:endParaRPr lang="es-ES" sz="24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5" name="AutoShape 10" descr="tile_paper_medgray.jpeg"/>
          <p:cNvSpPr>
            <a:spLocks/>
          </p:cNvSpPr>
          <p:nvPr/>
        </p:nvSpPr>
        <p:spPr bwMode="auto">
          <a:xfrm>
            <a:off x="1821880" y="7994719"/>
            <a:ext cx="360362" cy="36036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endParaRPr lang="es-E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6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p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0775"/>
            <a:ext cx="130048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Imagen 2" descr="DialogandoparaBienVivir_Talamanca_RCS_9880_201505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77" y="220272"/>
            <a:ext cx="13036722" cy="868897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0" y="7253064"/>
            <a:ext cx="13004800" cy="1512168"/>
          </a:xfrm>
          <a:prstGeom prst="rect">
            <a:avLst/>
          </a:prstGeom>
          <a:solidFill>
            <a:schemeClr val="accent1">
              <a:alpha val="62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25736" y="863506"/>
            <a:ext cx="12169352" cy="803296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6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Buscando a las personas…</a:t>
            </a:r>
          </a:p>
          <a:p>
            <a:pPr algn="r"/>
            <a:endParaRPr lang="es-ES" sz="60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endParaRPr lang="es-ES" sz="60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endParaRPr lang="es-ES" sz="60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endParaRPr lang="es-ES" sz="60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endParaRPr lang="es-ES" sz="54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endParaRPr lang="es-ES" sz="54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marL="685800" indent="-685800" algn="r">
              <a:buFont typeface="Arial"/>
              <a:buChar char="•"/>
            </a:pPr>
            <a:r>
              <a:rPr lang="es-ES" sz="5400" dirty="0" smtClean="0">
                <a:solidFill>
                  <a:schemeClr val="bg1"/>
                </a:solidFill>
                <a:latin typeface="Arial Narrow"/>
                <a:cs typeface="Arial Narrow"/>
              </a:rPr>
              <a:t>Trabajar con la gente en su territorio</a:t>
            </a:r>
            <a:endParaRPr lang="es-ES" sz="540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marL="685800" indent="-685800" algn="r">
              <a:buFont typeface="Arial"/>
              <a:buChar char="•"/>
            </a:pPr>
            <a:r>
              <a:rPr lang="es-ES" sz="5400" dirty="0" smtClean="0">
                <a:solidFill>
                  <a:schemeClr val="bg1"/>
                </a:solidFill>
                <a:latin typeface="Arial Narrow"/>
                <a:cs typeface="Arial Narrow"/>
              </a:rPr>
              <a:t>Un modelo de desarrollo inclusivo</a:t>
            </a:r>
            <a:endParaRPr lang="es-ES" sz="5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7328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Sin título-4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pt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4832921"/>
            <a:ext cx="4641850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/>
          </p:cNvSpPr>
          <p:nvPr/>
        </p:nvSpPr>
        <p:spPr bwMode="auto">
          <a:xfrm>
            <a:off x="2270021" y="6084287"/>
            <a:ext cx="8597706" cy="121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" sz="4000" b="1" spc="300" dirty="0" smtClean="0">
                <a:latin typeface="Arial Narrow"/>
                <a:cs typeface="Arial Narrow"/>
                <a:sym typeface="Arial" charset="0"/>
              </a:rPr>
              <a:t>Ana Helena Chacón Echeverría</a:t>
            </a:r>
          </a:p>
          <a:p>
            <a:r>
              <a:rPr lang="es-ES" sz="3200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  <a:sym typeface="Arial" charset="0"/>
              </a:rPr>
              <a:t>Vicepresidenta de la República de Costa Rica</a:t>
            </a:r>
          </a:p>
        </p:txBody>
      </p:sp>
      <p:sp>
        <p:nvSpPr>
          <p:cNvPr id="3" name="Rectángulo 2"/>
          <p:cNvSpPr/>
          <p:nvPr/>
        </p:nvSpPr>
        <p:spPr bwMode="auto">
          <a:xfrm>
            <a:off x="0" y="2860576"/>
            <a:ext cx="13026480" cy="115212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3133470" y="2933165"/>
            <a:ext cx="6902481" cy="96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" sz="2800" spc="3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R</a:t>
            </a:r>
            <a:r>
              <a:rPr lang="es-ES" sz="2800" spc="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educción de la pobreza extrema:</a:t>
            </a:r>
            <a:br>
              <a:rPr lang="es-ES" sz="2800" spc="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s-ES" sz="2800" spc="3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una estrategia país</a:t>
            </a:r>
            <a:endParaRPr lang="es-ES" sz="2000" spc="300" dirty="0">
              <a:solidFill>
                <a:schemeClr val="bg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1" descr="00-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9" t="15962" r="20717" b="68076"/>
          <a:stretch/>
        </p:blipFill>
        <p:spPr bwMode="auto">
          <a:xfrm>
            <a:off x="4630192" y="1132384"/>
            <a:ext cx="4104456" cy="146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p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0775"/>
            <a:ext cx="130048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/>
          </p:cNvSpPr>
          <p:nvPr/>
        </p:nvSpPr>
        <p:spPr bwMode="auto">
          <a:xfrm>
            <a:off x="3644309" y="903730"/>
            <a:ext cx="5951173" cy="6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División territorial de Costa Rica</a:t>
            </a:r>
            <a:endParaRPr lang="es-ES" sz="2800" dirty="0">
              <a:solidFill>
                <a:schemeClr val="bg2">
                  <a:lumMod val="50000"/>
                </a:schemeClr>
              </a:solidFill>
              <a:latin typeface="Arial Narrow"/>
              <a:cs typeface="Arial Narrow"/>
              <a:sym typeface="Arial" charset="0"/>
            </a:endParaRP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6934448" y="2055317"/>
            <a:ext cx="5172794" cy="638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País pequeño, aproximadamente 51 mil cien km</a:t>
            </a:r>
            <a:r>
              <a:rPr lang="es-ES" sz="2400" baseline="30000" dirty="0" smtClean="0">
                <a:latin typeface="Arial" charset="0"/>
                <a:cs typeface="Arial" charset="0"/>
                <a:sym typeface="Arial" charset="0"/>
              </a:rPr>
              <a:t>2 </a:t>
            </a:r>
            <a:r>
              <a:rPr lang="es-ES" sz="2400" dirty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y 4,5 millones de habitantes. (apenas un poco más grande que Dinamarca)</a:t>
            </a:r>
          </a:p>
          <a:p>
            <a:pPr marL="342900" indent="-342900" algn="just">
              <a:buFont typeface="Arial"/>
              <a:buChar char="•"/>
            </a:pPr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Costas en el Océano Pacífico y el Mar Caribe; istmo es un corredor biológico de 300 km de ancho.</a:t>
            </a:r>
          </a:p>
          <a:p>
            <a:pPr algn="just"/>
            <a:endParaRPr lang="es-ES" sz="24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Se divide políticamente en 7 provincias, 81 cantones y 478 distritos.</a:t>
            </a:r>
          </a:p>
          <a:p>
            <a:pPr marL="342900" indent="-342900" algn="just">
              <a:buFont typeface="Arial"/>
              <a:buChar char="•"/>
            </a:pPr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Para efectos del diseño y planificación de políticas públicas, el territorio se divide en 6 regiones socioeconómicas.</a:t>
            </a:r>
          </a:p>
        </p:txBody>
      </p:sp>
      <p:pic>
        <p:nvPicPr>
          <p:cNvPr id="2" name="Imagen 1" descr="Colibri¦ü ala de sable viola¦üceo (macho) (Campylopteros nemileu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8" r="16272"/>
          <a:stretch/>
        </p:blipFill>
        <p:spPr>
          <a:xfrm>
            <a:off x="1" y="1816439"/>
            <a:ext cx="6661140" cy="71648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alphaModFix amt="1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0" b="93333" l="4648" r="96402"/>
                    </a14:imgEffect>
                  </a14:imgLayer>
                </a14:imgProps>
              </a:ext>
            </a:extLst>
          </a:blip>
          <a:srcRect t="11990" b="6124"/>
          <a:stretch/>
        </p:blipFill>
        <p:spPr>
          <a:xfrm>
            <a:off x="1029792" y="4012704"/>
            <a:ext cx="5968639" cy="5275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p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0775"/>
            <a:ext cx="130048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/>
          </p:cNvSpPr>
          <p:nvPr/>
        </p:nvSpPr>
        <p:spPr bwMode="auto">
          <a:xfrm>
            <a:off x="1234115" y="903730"/>
            <a:ext cx="10771603" cy="6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Indicadores de inclusión social para el país y las regiones</a:t>
            </a:r>
            <a:endParaRPr lang="es-ES" sz="2800" dirty="0">
              <a:solidFill>
                <a:schemeClr val="bg2">
                  <a:lumMod val="50000"/>
                </a:schemeClr>
              </a:solidFill>
              <a:latin typeface="Arial Narrow"/>
              <a:cs typeface="Arial Narrow"/>
              <a:sym typeface="Arial" charset="0"/>
            </a:endParaRP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381720" y="2331155"/>
            <a:ext cx="12313368" cy="644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s-ES" sz="2400" b="1" dirty="0" smtClean="0">
                <a:latin typeface="Arial" charset="0"/>
                <a:cs typeface="Arial" charset="0"/>
                <a:sym typeface="Arial" charset="0"/>
              </a:rPr>
              <a:t>Región					% Hogares		% Hogares				Coeficiente </a:t>
            </a:r>
          </a:p>
          <a:p>
            <a:pPr algn="l"/>
            <a:r>
              <a:rPr lang="es-ES" sz="2400" b="1" dirty="0">
                <a:latin typeface="Arial" charset="0"/>
                <a:cs typeface="Arial" charset="0"/>
                <a:sym typeface="Arial" charset="0"/>
              </a:rPr>
              <a:t>	</a:t>
            </a:r>
            <a:r>
              <a:rPr lang="es-ES" sz="2400" b="1" dirty="0" smtClean="0">
                <a:latin typeface="Arial" charset="0"/>
                <a:cs typeface="Arial" charset="0"/>
                <a:sym typeface="Arial" charset="0"/>
              </a:rPr>
              <a:t>					en Pobreza		en Pobreza Extrema		de </a:t>
            </a:r>
            <a:r>
              <a:rPr lang="es-ES" sz="2400" b="1" dirty="0" err="1" smtClean="0">
                <a:latin typeface="Arial" charset="0"/>
                <a:cs typeface="Arial" charset="0"/>
                <a:sym typeface="Arial" charset="0"/>
              </a:rPr>
              <a:t>Gini</a:t>
            </a:r>
            <a:r>
              <a:rPr lang="es-ES" sz="2400" b="1" dirty="0" smtClean="0">
                <a:latin typeface="Arial" charset="0"/>
                <a:cs typeface="Arial" charset="0"/>
                <a:sym typeface="Arial" charset="0"/>
              </a:rPr>
              <a:t> (Persona)</a:t>
            </a:r>
          </a:p>
          <a:p>
            <a:pPr algn="l"/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s-ES" sz="2400" i="1" dirty="0" smtClean="0">
                <a:latin typeface="Arial" charset="0"/>
                <a:cs typeface="Arial" charset="0"/>
                <a:sym typeface="Arial" charset="0"/>
              </a:rPr>
              <a:t>Todo el territorio				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22,4				6,7					0,516</a:t>
            </a:r>
          </a:p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___________________________________________________________________</a:t>
            </a:r>
          </a:p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Central 						17,2				4,5					0,503</a:t>
            </a:r>
          </a:p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Pacífico Central				29,5				9,7					0,476</a:t>
            </a:r>
          </a:p>
          <a:p>
            <a:pPr algn="l"/>
            <a:r>
              <a:rPr lang="es-ES" sz="2400" dirty="0" err="1" smtClean="0">
                <a:latin typeface="Arial" charset="0"/>
                <a:cs typeface="Arial" charset="0"/>
                <a:sym typeface="Arial" charset="0"/>
              </a:rPr>
              <a:t>Brunca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s-ES" sz="2000" dirty="0" smtClean="0">
                <a:latin typeface="Arial" charset="0"/>
                <a:cs typeface="Arial" charset="0"/>
                <a:sym typeface="Arial" charset="0"/>
              </a:rPr>
              <a:t>(Pacífico Sur)			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36,2				11,6					0,545</a:t>
            </a:r>
            <a:endParaRPr lang="es-ES" sz="2000" dirty="0" smtClean="0"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Chorotega </a:t>
            </a:r>
            <a:r>
              <a:rPr lang="es-ES" sz="2000" dirty="0" smtClean="0">
                <a:latin typeface="Arial" charset="0"/>
                <a:cs typeface="Arial" charset="0"/>
                <a:sym typeface="Arial" charset="0"/>
              </a:rPr>
              <a:t>(Pacífico Norte)		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33,2				12,1				0,512</a:t>
            </a:r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s-ES" sz="2400" dirty="0" err="1" smtClean="0">
                <a:latin typeface="Arial" charset="0"/>
                <a:cs typeface="Arial" charset="0"/>
                <a:sym typeface="Arial" charset="0"/>
              </a:rPr>
              <a:t>Huetar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 Norte					26,8				9,6					0,513</a:t>
            </a:r>
          </a:p>
          <a:p>
            <a:pPr algn="l"/>
            <a:r>
              <a:rPr lang="es-ES" sz="2400" dirty="0" err="1" smtClean="0">
                <a:latin typeface="Arial" charset="0"/>
                <a:cs typeface="Arial" charset="0"/>
                <a:sym typeface="Arial" charset="0"/>
              </a:rPr>
              <a:t>Huetar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 Caribe				28,2				8,3					0,446</a:t>
            </a:r>
          </a:p>
          <a:p>
            <a:pPr algn="l"/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Fuente: INEC, Datos del 2014. </a:t>
            </a:r>
          </a:p>
          <a:p>
            <a:pPr algn="l"/>
            <a:endParaRPr lang="es-ES" sz="2000" b="1" dirty="0">
              <a:latin typeface="Arial" charset="0"/>
              <a:cs typeface="Arial" charset="0"/>
              <a:sym typeface="Arial" charset="0"/>
            </a:endParaRPr>
          </a:p>
          <a:p>
            <a:pPr algn="l"/>
            <a:r>
              <a:rPr lang="es-ES" sz="2000" b="1" dirty="0">
                <a:latin typeface="Arial" charset="0"/>
                <a:cs typeface="Arial" charset="0"/>
                <a:sym typeface="Arial" charset="0"/>
              </a:rPr>
              <a:t>* En Costa Rica se considera en pobreza quien vive con menos de $3 al día y en pobreza extrema quien vive con menos de $1,25.</a:t>
            </a:r>
          </a:p>
          <a:p>
            <a:pPr algn="l"/>
            <a:r>
              <a:rPr lang="es-ES" sz="2000" b="1" dirty="0">
                <a:latin typeface="Arial" charset="0"/>
                <a:cs typeface="Arial" charset="0"/>
                <a:sym typeface="Arial" charset="0"/>
              </a:rPr>
              <a:t>* En Costa Rica una caja de leche cuesta $1 y una bolsa de arroz de dos kilogramos cuesta alrededor de $3.</a:t>
            </a:r>
          </a:p>
        </p:txBody>
      </p:sp>
    </p:spTree>
    <p:extLst>
      <p:ext uri="{BB962C8B-B14F-4D97-AF65-F5344CB8AC3E}">
        <p14:creationId xmlns:p14="http://schemas.microsoft.com/office/powerpoint/2010/main" val="204763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p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0775"/>
            <a:ext cx="130048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/>
          </p:cNvSpPr>
          <p:nvPr/>
        </p:nvSpPr>
        <p:spPr bwMode="auto">
          <a:xfrm>
            <a:off x="1045326" y="903730"/>
            <a:ext cx="11149186" cy="6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Instrumentos y espacios de articulación de políticas públicas</a:t>
            </a:r>
            <a:endParaRPr lang="es-ES" sz="2800" dirty="0">
              <a:solidFill>
                <a:schemeClr val="bg2">
                  <a:lumMod val="50000"/>
                </a:schemeClr>
              </a:solidFill>
              <a:latin typeface="Arial Narrow"/>
              <a:cs typeface="Arial Narrow"/>
              <a:sym typeface="Arial" charset="0"/>
            </a:endParaRP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741760" y="1848585"/>
            <a:ext cx="5172794" cy="638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El PND 2015-2018 es el principal instrumento orientador en materia de desarrollo para Costa Rica.</a:t>
            </a:r>
          </a:p>
          <a:p>
            <a:pPr marL="342900" indent="-342900" algn="l">
              <a:buFont typeface="Arial"/>
              <a:buChar char="•"/>
            </a:pPr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La Administración Solís Rivera planteó como uno de los tres objetivos estratégicos: </a:t>
            </a:r>
          </a:p>
          <a:p>
            <a:pPr marL="342900" indent="-342900" algn="l">
              <a:buFont typeface="Arial"/>
              <a:buChar char="•"/>
            </a:pPr>
            <a:endParaRPr lang="es-ES" sz="2400" dirty="0" smtClean="0">
              <a:latin typeface="Arial" charset="0"/>
              <a:cs typeface="Arial" charset="0"/>
              <a:sym typeface="Arial" charset="0"/>
            </a:endParaRPr>
          </a:p>
          <a:p>
            <a:pPr marL="342900" indent="-342900" algn="l">
              <a:buFont typeface="Wingdings" charset="2"/>
              <a:buChar char="Ø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“</a:t>
            </a:r>
            <a:r>
              <a:rPr lang="es-ES_tradnl" sz="2400" b="1" i="1" dirty="0" smtClean="0">
                <a:latin typeface="Arial" charset="0"/>
                <a:cs typeface="Arial" charset="0"/>
              </a:rPr>
              <a:t>Reducir </a:t>
            </a:r>
            <a:r>
              <a:rPr lang="es-ES_tradnl" sz="2400" b="1" i="1" dirty="0">
                <a:latin typeface="Arial" charset="0"/>
                <a:cs typeface="Arial" charset="0"/>
              </a:rPr>
              <a:t>la pobreza en general y, </a:t>
            </a:r>
            <a:r>
              <a:rPr lang="es-ES_tradnl" sz="2400" b="1" i="1" dirty="0" smtClean="0">
                <a:latin typeface="Arial" charset="0"/>
                <a:cs typeface="Arial" charset="0"/>
              </a:rPr>
              <a:t>particularmente</a:t>
            </a:r>
            <a:r>
              <a:rPr lang="es-ES_tradnl" sz="2400" b="1" i="1" dirty="0">
                <a:latin typeface="Arial" charset="0"/>
                <a:cs typeface="Arial" charset="0"/>
              </a:rPr>
              <a:t>, la pobreza extrema y disminuir la </a:t>
            </a:r>
            <a:r>
              <a:rPr lang="es-ES_tradnl" sz="2400" b="1" i="1" dirty="0" smtClean="0">
                <a:latin typeface="Arial" charset="0"/>
                <a:cs typeface="Arial" charset="0"/>
              </a:rPr>
              <a:t>desigualdad </a:t>
            </a:r>
            <a:r>
              <a:rPr lang="es-ES_tradnl" sz="2400" b="1" i="1" dirty="0">
                <a:latin typeface="Arial" charset="0"/>
                <a:cs typeface="Arial" charset="0"/>
              </a:rPr>
              <a:t>social y </a:t>
            </a:r>
            <a:r>
              <a:rPr lang="es-ES_tradnl" sz="2400" b="1" i="1" dirty="0" smtClean="0">
                <a:latin typeface="Arial" charset="0"/>
                <a:cs typeface="Arial" charset="0"/>
              </a:rPr>
              <a:t>territorial</a:t>
            </a:r>
            <a:r>
              <a:rPr lang="es-ES_tradnl" sz="2400" dirty="0" smtClean="0">
                <a:latin typeface="Arial" charset="0"/>
                <a:cs typeface="Arial" charset="0"/>
              </a:rPr>
              <a:t>” </a:t>
            </a:r>
            <a:endParaRPr lang="es-ES_tradnl" sz="2400" dirty="0">
              <a:latin typeface="Arial" charset="0"/>
              <a:cs typeface="Arial" charset="0"/>
            </a:endParaRPr>
          </a:p>
          <a:p>
            <a:pPr algn="l"/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Para alcanzar este objetivo se conformó el Consejo Presidencial Social, coordinada desde el Despacho de la Vicepresidenta.</a:t>
            </a:r>
          </a:p>
        </p:txBody>
      </p:sp>
      <p:pic>
        <p:nvPicPr>
          <p:cNvPr id="2" name="Imagen 1" descr="DELFINES NADANDO EN EL GOLFO DULC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2" r="5942"/>
          <a:stretch/>
        </p:blipFill>
        <p:spPr>
          <a:xfrm>
            <a:off x="6142360" y="1799350"/>
            <a:ext cx="6874268" cy="71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6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p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0775"/>
            <a:ext cx="130048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Imagen 3" descr="Conversatorio_FamiliasBeneficiadas_PuentealDesarrollo_Puntarenas_17Setiembre2015RCS_3141_201509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80"/>
            <a:ext cx="13004800" cy="866986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0" y="6532984"/>
            <a:ext cx="13004800" cy="2160240"/>
          </a:xfrm>
          <a:prstGeom prst="rect">
            <a:avLst/>
          </a:prstGeom>
          <a:solidFill>
            <a:schemeClr val="accent1">
              <a:alpha val="61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25736" y="863506"/>
            <a:ext cx="12169352" cy="794063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6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Nuestras metas al 2018:</a:t>
            </a:r>
          </a:p>
          <a:p>
            <a:pPr algn="r"/>
            <a:endParaRPr lang="es-ES" sz="60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endParaRPr lang="es-ES" sz="60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endParaRPr lang="es-ES" sz="60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endParaRPr lang="es-ES" sz="60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endParaRPr lang="es-ES" sz="60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marL="857250" indent="-857250" algn="r">
              <a:buFont typeface="Arial"/>
              <a:buChar char="•"/>
            </a:pPr>
            <a:r>
              <a:rPr lang="es-ES" sz="4800" dirty="0" smtClean="0">
                <a:solidFill>
                  <a:schemeClr val="bg1"/>
                </a:solidFill>
                <a:latin typeface="Arial Narrow"/>
                <a:cs typeface="Arial Narrow"/>
              </a:rPr>
              <a:t>56000 familias en condición pobreza extrema atendidas integralmente</a:t>
            </a:r>
            <a:endParaRPr lang="es-ES" sz="480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marL="857250" indent="-857250" algn="r">
              <a:buFont typeface="Arial"/>
              <a:buChar char="•"/>
            </a:pPr>
            <a:r>
              <a:rPr lang="es-ES" sz="4800" dirty="0" smtClean="0">
                <a:solidFill>
                  <a:schemeClr val="bg1"/>
                </a:solidFill>
                <a:latin typeface="Arial Narrow"/>
                <a:cs typeface="Arial Narrow"/>
              </a:rPr>
              <a:t>Reducir el coeficiente de </a:t>
            </a:r>
            <a:r>
              <a:rPr lang="es-ES" sz="48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Gini</a:t>
            </a:r>
            <a:r>
              <a:rPr lang="es-ES" sz="4800" dirty="0" smtClean="0">
                <a:solidFill>
                  <a:schemeClr val="bg1"/>
                </a:solidFill>
                <a:latin typeface="Arial Narrow"/>
                <a:cs typeface="Arial Narrow"/>
              </a:rPr>
              <a:t> de 0,516 a 0,492</a:t>
            </a:r>
            <a:r>
              <a:rPr lang="es-ES" sz="5400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endParaRPr lang="es-ES" sz="5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7776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pt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0775"/>
            <a:ext cx="130048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/>
          </p:cNvSpPr>
          <p:nvPr/>
        </p:nvSpPr>
        <p:spPr bwMode="auto">
          <a:xfrm>
            <a:off x="551106" y="903730"/>
            <a:ext cx="12137663" cy="6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Desarrollo territorial: el Estado Social llegando a donde se necesita</a:t>
            </a:r>
            <a:endParaRPr lang="es-ES" sz="2800" dirty="0">
              <a:solidFill>
                <a:schemeClr val="bg2">
                  <a:lumMod val="50000"/>
                </a:schemeClr>
              </a:solidFill>
              <a:latin typeface="Arial Narrow"/>
              <a:cs typeface="Arial Narrow"/>
              <a:sym typeface="Arial" charset="0"/>
            </a:endParaRP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6934448" y="2402584"/>
            <a:ext cx="5172794" cy="52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s-ES" sz="2400" b="1" dirty="0" smtClean="0">
                <a:latin typeface="Arial" charset="0"/>
                <a:cs typeface="Arial" charset="0"/>
                <a:sym typeface="Arial" charset="0"/>
              </a:rPr>
              <a:t>La descentralización territorial en Costa Rica implica mayor presencia de las instituciones nacionales en los territorios.</a:t>
            </a:r>
            <a:endParaRPr lang="es-ES" sz="2400" dirty="0" smtClean="0">
              <a:latin typeface="Arial" charset="0"/>
              <a:cs typeface="Arial" charset="0"/>
              <a:sym typeface="Arial" charset="0"/>
            </a:endParaRPr>
          </a:p>
          <a:p>
            <a:pPr marL="342900" indent="-342900" algn="l">
              <a:buFont typeface="Arial"/>
              <a:buChar char="•"/>
            </a:pPr>
            <a:endParaRPr lang="es-ES" sz="2400" dirty="0" smtClean="0">
              <a:latin typeface="Arial" charset="0"/>
              <a:cs typeface="Arial" charset="0"/>
              <a:sym typeface="Arial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Enfoque de desarrollo territorial participativo y respetuoso de los derechos humanos.</a:t>
            </a:r>
          </a:p>
          <a:p>
            <a:pPr marL="342900" indent="-342900" algn="l">
              <a:buFont typeface="Arial"/>
              <a:buChar char="•"/>
            </a:pPr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Debido a las limitaciones presupuestarias, es necesario darle prioridad a los territorios y a las personas que más lo necesitan.</a:t>
            </a:r>
          </a:p>
        </p:txBody>
      </p:sp>
      <p:pic>
        <p:nvPicPr>
          <p:cNvPr id="4" name="Imagen 3" descr="Gira_PacificoCentral_VicePresidenta_IslaChira_RCS_20140927_137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8" t="291" r="17889"/>
          <a:stretch/>
        </p:blipFill>
        <p:spPr>
          <a:xfrm>
            <a:off x="-50328" y="1729596"/>
            <a:ext cx="6459972" cy="72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8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p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0775"/>
            <a:ext cx="130048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/>
          </p:cNvSpPr>
          <p:nvPr/>
        </p:nvSpPr>
        <p:spPr bwMode="auto">
          <a:xfrm>
            <a:off x="898253" y="903730"/>
            <a:ext cx="11443362" cy="6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Mapas sociales: una herramienta para trabajar en los territorios</a:t>
            </a:r>
            <a:endParaRPr lang="es-ES" sz="2800" dirty="0">
              <a:solidFill>
                <a:schemeClr val="bg2">
                  <a:lumMod val="50000"/>
                </a:schemeClr>
              </a:solidFill>
              <a:latin typeface="Arial Narrow"/>
              <a:cs typeface="Arial Narrow"/>
              <a:sym typeface="Arial" charset="0"/>
            </a:endParaRP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741760" y="2033251"/>
            <a:ext cx="5172794" cy="601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Por acuerdo del Consejo Presidencial Social, las instituciones adoptaron los mapas sociales como una herramienta optimizar recursos de inversión social.</a:t>
            </a:r>
          </a:p>
          <a:p>
            <a:pPr marL="342900" indent="-342900" algn="l">
              <a:buFont typeface="Arial"/>
              <a:buChar char="•"/>
            </a:pPr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s-ES" sz="2400" dirty="0">
                <a:latin typeface="Arial" charset="0"/>
                <a:cs typeface="Arial" charset="0"/>
                <a:sym typeface="Arial" charset="0"/>
              </a:rPr>
              <a:t>S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oftware que permite ver las mayores concentraciones de pobreza en unidades </a:t>
            </a:r>
            <a:r>
              <a:rPr lang="es-ES" sz="2400" dirty="0" err="1" smtClean="0">
                <a:latin typeface="Arial" charset="0"/>
                <a:cs typeface="Arial" charset="0"/>
                <a:sym typeface="Arial" charset="0"/>
              </a:rPr>
              <a:t>georreferenciales</a:t>
            </a: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 mínimas (cuadras).</a:t>
            </a:r>
          </a:p>
          <a:p>
            <a:pPr marL="342900" indent="-342900" algn="l">
              <a:buFont typeface="Arial"/>
              <a:buChar char="•"/>
            </a:pPr>
            <a:endParaRPr lang="es-ES" sz="2400" dirty="0">
              <a:latin typeface="Arial" charset="0"/>
              <a:cs typeface="Arial" charset="0"/>
              <a:sym typeface="Arial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Han permitido establecer prioridades presupuestarias para instituciones del área social.</a:t>
            </a:r>
          </a:p>
        </p:txBody>
      </p:sp>
      <p:pic>
        <p:nvPicPr>
          <p:cNvPr id="8" name="Imagen 7" descr="IMG_977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4" t="316" r="14133" b="53"/>
          <a:stretch/>
        </p:blipFill>
        <p:spPr>
          <a:xfrm>
            <a:off x="6190603" y="1852464"/>
            <a:ext cx="6814197" cy="7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pp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0775"/>
            <a:ext cx="130048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/>
          </p:cNvSpPr>
          <p:nvPr/>
        </p:nvSpPr>
        <p:spPr bwMode="auto">
          <a:xfrm>
            <a:off x="2394967" y="6093471"/>
            <a:ext cx="8829327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s-ES" sz="2400" b="1" dirty="0" smtClean="0">
                <a:latin typeface="Arial" charset="0"/>
                <a:cs typeface="Arial" charset="0"/>
                <a:sym typeface="Arial" charset="0"/>
              </a:rPr>
              <a:t>Con base en mapas sociales, se dio prioridad a 75 distritos.</a:t>
            </a:r>
            <a:endParaRPr lang="es-ES" sz="24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172" name="Rectangle 4"/>
          <p:cNvSpPr>
            <a:spLocks/>
          </p:cNvSpPr>
          <p:nvPr/>
        </p:nvSpPr>
        <p:spPr bwMode="auto">
          <a:xfrm>
            <a:off x="2409255" y="6687989"/>
            <a:ext cx="10212331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Cogestores (promotores) sociales llegan a los distritos más empobrecidos.</a:t>
            </a:r>
            <a:endParaRPr lang="es-ES" sz="24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173" name="Rectangle 5"/>
          <p:cNvSpPr>
            <a:spLocks/>
          </p:cNvSpPr>
          <p:nvPr/>
        </p:nvSpPr>
        <p:spPr bwMode="auto">
          <a:xfrm>
            <a:off x="2409255" y="7282508"/>
            <a:ext cx="8792771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Familias son visitadas y reciben transferencias condicionadas.</a:t>
            </a:r>
            <a:endParaRPr lang="es-ES" sz="24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174" name="Rectangle 6"/>
          <p:cNvSpPr>
            <a:spLocks/>
          </p:cNvSpPr>
          <p:nvPr/>
        </p:nvSpPr>
        <p:spPr bwMode="auto">
          <a:xfrm>
            <a:off x="2409255" y="7851968"/>
            <a:ext cx="9186960" cy="8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Diseñan un plan familiar con programas de diferentes instituciones </a:t>
            </a:r>
          </a:p>
          <a:p>
            <a:pPr algn="l"/>
            <a:r>
              <a:rPr lang="es-ES" sz="2400" dirty="0" smtClean="0">
                <a:latin typeface="Arial" charset="0"/>
                <a:cs typeface="Arial" charset="0"/>
                <a:sym typeface="Arial" charset="0"/>
              </a:rPr>
              <a:t>en materia becas, generación de capacidades y emprendimiento.</a:t>
            </a:r>
            <a:endParaRPr lang="es-ES" sz="24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175" name="AutoShape 7" descr="tile_paper_medgray.jpeg"/>
          <p:cNvSpPr>
            <a:spLocks/>
          </p:cNvSpPr>
          <p:nvPr/>
        </p:nvSpPr>
        <p:spPr bwMode="auto">
          <a:xfrm>
            <a:off x="1821880" y="6148457"/>
            <a:ext cx="360362" cy="36195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7176" name="AutoShape 8" descr="tile_paper_medgray.jpeg"/>
          <p:cNvSpPr>
            <a:spLocks/>
          </p:cNvSpPr>
          <p:nvPr/>
        </p:nvSpPr>
        <p:spPr bwMode="auto">
          <a:xfrm>
            <a:off x="1821880" y="6743769"/>
            <a:ext cx="360362" cy="36036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7177" name="AutoShape 9" descr="tile_paper_medgray.jpeg"/>
          <p:cNvSpPr>
            <a:spLocks/>
          </p:cNvSpPr>
          <p:nvPr/>
        </p:nvSpPr>
        <p:spPr bwMode="auto">
          <a:xfrm>
            <a:off x="1821880" y="7337494"/>
            <a:ext cx="360362" cy="36195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7178" name="AutoShape 10" descr="tile_paper_medgray.jpeg"/>
          <p:cNvSpPr>
            <a:spLocks/>
          </p:cNvSpPr>
          <p:nvPr/>
        </p:nvSpPr>
        <p:spPr bwMode="auto">
          <a:xfrm>
            <a:off x="1821880" y="7994719"/>
            <a:ext cx="360362" cy="36036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992913" y="626731"/>
            <a:ext cx="11254008" cy="121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Estrategia Nacional para la Reducción de la Pobreza Extrema: </a:t>
            </a:r>
          </a:p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  <a:sym typeface="Arial" charset="0"/>
              </a:rPr>
              <a:t>Puente al Desarrollo</a:t>
            </a:r>
            <a:endParaRPr lang="es-ES" sz="2800" dirty="0">
              <a:solidFill>
                <a:schemeClr val="bg2">
                  <a:lumMod val="50000"/>
                </a:schemeClr>
              </a:solidFill>
              <a:latin typeface="Arial Narrow"/>
              <a:cs typeface="Arial Narrow"/>
              <a:sym typeface="Arial" charset="0"/>
            </a:endParaRPr>
          </a:p>
        </p:txBody>
      </p:sp>
      <p:pic>
        <p:nvPicPr>
          <p:cNvPr id="13" name="Imagen 12" descr="Golfo Dulce como espej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3" b="24761"/>
          <a:stretch/>
        </p:blipFill>
        <p:spPr>
          <a:xfrm>
            <a:off x="0" y="1852464"/>
            <a:ext cx="13055128" cy="420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541</Words>
  <Application>Microsoft Office PowerPoint</Application>
  <PresentationFormat>Personalizado</PresentationFormat>
  <Paragraphs>94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ＭＳ Ｐゴシック</vt:lpstr>
      <vt:lpstr>Arial</vt:lpstr>
      <vt:lpstr>Arial Narrow</vt:lpstr>
      <vt:lpstr>Avenir Roman</vt:lpstr>
      <vt:lpstr>Helvetica Light</vt:lpstr>
      <vt:lpstr>Wingdings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Lislamia Mora Vallejos</cp:lastModifiedBy>
  <cp:revision>34</cp:revision>
  <cp:lastPrinted>2015-10-16T20:38:46Z</cp:lastPrinted>
  <dcterms:modified xsi:type="dcterms:W3CDTF">2015-10-16T20:38:57Z</dcterms:modified>
</cp:coreProperties>
</file>